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0" r:id="rId4"/>
    <p:sldId id="261" r:id="rId5"/>
    <p:sldId id="270" r:id="rId6"/>
    <p:sldId id="275" r:id="rId7"/>
    <p:sldId id="262" r:id="rId8"/>
    <p:sldId id="263" r:id="rId9"/>
    <p:sldId id="271" r:id="rId10"/>
    <p:sldId id="274" r:id="rId11"/>
    <p:sldId id="272" r:id="rId12"/>
    <p:sldId id="273" r:id="rId13"/>
    <p:sldId id="269" r:id="rId14"/>
    <p:sldId id="265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11532B-6978-5243-BE86-E29C0D55569C}" v="1" dt="2024-07-14T20:17:49.650"/>
    <p1510:client id="{DCD56C7D-ECDA-5244-BDC1-DE360333328B}" v="30" dt="2024-07-14T20:06:32.8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5814"/>
  </p:normalViewPr>
  <p:slideViewPr>
    <p:cSldViewPr snapToGrid="0">
      <p:cViewPr varScale="1">
        <p:scale>
          <a:sx n="109" d="100"/>
          <a:sy n="109" d="100"/>
        </p:scale>
        <p:origin x="216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9151A-84A7-9A47-927F-6D4B0947D202}" type="datetimeFigureOut">
              <a:rPr lang="en-US" smtClean="0"/>
              <a:t>7/14/24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6DC77-EC0A-B944-8664-5BDCCA1E8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0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6DC77-EC0A-B944-8664-5BDCCA1E89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3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6DC77-EC0A-B944-8664-5BDCCA1E89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6DC77-EC0A-B944-8664-5BDCCA1E89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7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6DC77-EC0A-B944-8664-5BDCCA1E89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77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6DC77-EC0A-B944-8664-5BDCCA1E89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3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6DC77-EC0A-B944-8664-5BDCCA1E89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7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FC106-86DF-5CB3-0BD0-DCE03FC0B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CDCFFB-3D7A-4DB2-02AA-1B81F9F60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F39F7-567E-20AA-29D6-3C431673E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70D11-FD37-B56F-0A4C-6079B631A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338C3-4316-0AB6-7D2D-2EE39FB8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846A-933F-924C-EC1B-63F3C19C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5B7E13-D761-7E23-4EE0-D7C073CE5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969F2-8A6C-0FEB-9F6C-86D3F4C4D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0E973-326D-7E68-5DA1-6C0934F5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5A9D0-E33D-DA31-FE2C-C3AA3D3AA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9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42025-A73B-4504-97E3-DD91BA03D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E8818-DA76-274A-8E83-AE65AB04D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5E88-D895-179C-BE7D-BC2ABB84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BFEC6-F10C-B36C-9BFC-97D382E3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02FC4-D0EA-D61C-C276-C1F766B4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5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74074-A554-4D28-DF4B-A89ACD82F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E2929-61A0-8135-E1E7-6DD73E2A8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C744E-CE72-E3B2-2970-FE4CE132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E5AEA-F3DA-FF3E-5921-2EFC7ED6E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CA79B-B88C-D322-248D-BFDD3CE2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4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ED4B-2ACE-5C04-C828-3AD2C103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50FB-0959-359A-4F7E-A06CC623C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9F7A0-2887-397C-21AA-D11EF089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C5BE2-DEF9-42E5-AA86-01A217B9A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6A68C-6492-FD3A-1497-E2E99837B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CD302-F946-5006-7B3C-E0168F9B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E009A-5860-E463-0AC3-341F1A4F9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96397-B17F-76AE-45EE-BDDE2C0B6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14278-CCC3-5B8F-0A15-CD250C6E1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A92A-C756-A3E8-AAB3-7830E77A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90FE1-3A36-9C40-FAC2-E0AF9CA1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1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CB79-D329-22AF-DBE4-49361601D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C595F-D9D4-C9B8-AB70-A5F3F520E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40578-E88C-3CA2-B5E9-349E92D61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FEBCA-9AC7-4C28-0AED-97E533A708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D48F6-B650-C125-3FD5-18527040A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46C72-660A-EDB1-7AC7-F8D60B43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1F7CFD-E5BF-B871-60A8-8FED7A00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C37BB5-BBA1-A001-2C82-9B1F33C4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0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73D4C-4F10-196B-31FD-C6464A55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4F362-BF33-DD13-FBD7-314B94C0F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8AA8E-7348-A87C-4B7F-15116CE9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F67E8-C5F3-A7EA-ECB1-0F8AE6275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1B094E-361E-8082-F756-F4998CB66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4458-B4B0-DEAB-3F27-7DDCE162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354AB-941D-0AEA-6C6F-D455B16AB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4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41A86-4FC8-0F74-750C-5323ADD9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3CA85-7C52-9B49-B0D3-04869A329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F64F4-4934-8D82-65B7-2A2F0527B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F7083-5FC4-E25C-0060-B710A43A6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D5D5E-5548-6752-8290-579E8E83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51622-E92B-A3BD-0BED-7F11524C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0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1796A-2452-71AA-D85F-B86199FF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11FB90-65D4-F942-9A4F-1F444BEF8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47791-CD65-DC37-08F1-BD2F76758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5E915-5FB2-F31F-ED54-C08E5922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BDD93-1A7F-38C9-E98E-0F1B62D8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BFCB4-E325-00E0-5F9E-563E5439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CA959E-054C-0F7D-1DA9-F93B699C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3C66B-307D-82F7-CD08-0F6D2E131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AEB07-590F-0819-0BA3-508D54870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A3707D-CFC6-1D4E-BEEC-582CC08E5EA8}" type="datetimeFigureOut">
              <a:rPr lang="en-US" smtClean="0"/>
              <a:t>7/14/24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89F33-6694-F0C9-9FB9-62576ED6F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586DF-25DD-3317-4060-7A6F201C0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4CCB54-8CFF-DF43-A9BB-ED02D6F8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FB62-5CE8-D44B-FC18-1EAF7B656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78050" y="949325"/>
            <a:ext cx="9144000" cy="2387600"/>
          </a:xfrm>
        </p:spPr>
        <p:txBody>
          <a:bodyPr/>
          <a:lstStyle/>
          <a:p>
            <a:r>
              <a:rPr lang="en-US" dirty="0"/>
              <a:t>2024 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BBCF8-CE02-7991-E372-4165BEF82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0098" y="3602038"/>
            <a:ext cx="4787901" cy="1655762"/>
          </a:xfrm>
        </p:spPr>
        <p:txBody>
          <a:bodyPr/>
          <a:lstStyle/>
          <a:p>
            <a:r>
              <a:rPr lang="en-US" dirty="0"/>
              <a:t>Circle of Love </a:t>
            </a:r>
          </a:p>
          <a:p>
            <a:r>
              <a:rPr lang="en-US" dirty="0"/>
              <a:t>2024 Award Winners</a:t>
            </a:r>
          </a:p>
          <a:p>
            <a:r>
              <a:rPr lang="en-US" dirty="0"/>
              <a:t>Court #2690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7C90D2-2422-4F4F-9D93-EB8FC44C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2" y="855662"/>
            <a:ext cx="47879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29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961"/>
    </mc:Choice>
    <mc:Fallback xmlns="">
      <p:transition spd="slow" advClick="0" advTm="9961"/>
    </mc:Fallback>
  </mc:AlternateContent>
  <p:extLst>
    <p:ext uri="{E180D4A7-C9FB-4DFB-919C-405C955672EB}">
      <p14:showEvtLst xmlns:p14="http://schemas.microsoft.com/office/powerpoint/2010/main">
        <p14:playEvt time="11" objId="4"/>
        <p14:pauseEvt time="4173" objId="4"/>
        <p14:seekEvt time="4174" objId="4" seek="3874"/>
        <p14:resumeEvt time="417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72A976-6916-AEE7-1F9F-DA3657AB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You helped make the framing possible and left a legacy of strength, faith and hope </a:t>
            </a:r>
          </a:p>
        </p:txBody>
      </p:sp>
      <p:pic>
        <p:nvPicPr>
          <p:cNvPr id="4" name="Content Placeholder 3" descr="A large piece of marble on display&#10;&#10;Description automatically generated">
            <a:extLst>
              <a:ext uri="{FF2B5EF4-FFF2-40B4-BE49-F238E27FC236}">
                <a16:creationId xmlns:a16="http://schemas.microsoft.com/office/drawing/2014/main" id="{B7A266EE-B070-1EF8-9E73-661BF591E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06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346"/>
    </mc:Choice>
    <mc:Fallback xmlns="">
      <p:transition spd="slow" advClick="0" advTm="934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person standing behind a podium&#10;&#10;Description automatically generated">
            <a:extLst>
              <a:ext uri="{FF2B5EF4-FFF2-40B4-BE49-F238E27FC236}">
                <a16:creationId xmlns:a16="http://schemas.microsoft.com/office/drawing/2014/main" id="{2882C495-15CB-6CF9-B1E9-776083FD5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21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Content Placeholder 3" descr="A person standing in front of a large piece of art&#10;&#10;Description automatically generated">
            <a:extLst>
              <a:ext uri="{FF2B5EF4-FFF2-40B4-BE49-F238E27FC236}">
                <a16:creationId xmlns:a16="http://schemas.microsoft.com/office/drawing/2014/main" id="{79C548B7-9694-FC7E-F881-3151965DC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4" r="2926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1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1176"/>
    </mc:Choice>
    <mc:Fallback xmlns="">
      <p:transition spd="slow" advClick="0" advTm="1117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91CA755E-161C-7964-87AC-60FB06CDD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624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8000"/>
    </mc:Choice>
    <mc:Fallback xmlns=""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FF720-6389-F730-3B72-FCFB1005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38036"/>
            <a:ext cx="4526973" cy="1402470"/>
          </a:xfrm>
        </p:spPr>
        <p:txBody>
          <a:bodyPr anchor="t">
            <a:normAutofit/>
          </a:bodyPr>
          <a:lstStyle/>
          <a:p>
            <a:r>
              <a:rPr lang="en-US" sz="3200"/>
              <a:t>The Shroud 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7">
            <a:extLst>
              <a:ext uri="{FF2B5EF4-FFF2-40B4-BE49-F238E27FC236}">
                <a16:creationId xmlns:a16="http://schemas.microsoft.com/office/drawing/2014/main" id="{32B99B26-36DB-FC0A-8C08-2F4415E19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621" y="1861457"/>
            <a:ext cx="4526973" cy="942074"/>
          </a:xfrm>
        </p:spPr>
        <p:txBody>
          <a:bodyPr>
            <a:normAutofit/>
          </a:bodyPr>
          <a:lstStyle/>
          <a:p>
            <a:r>
              <a:rPr lang="en-US" sz="2000" dirty="0"/>
              <a:t>Over 1,000 people came and you loved them </a:t>
            </a:r>
          </a:p>
        </p:txBody>
      </p:sp>
      <p:pic>
        <p:nvPicPr>
          <p:cNvPr id="7" name="Picture 6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2747A898-8B13-D0DA-E4AD-EE02E1191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46" r="21787"/>
          <a:stretch/>
        </p:blipFill>
        <p:spPr>
          <a:xfrm>
            <a:off x="1407918" y="3263927"/>
            <a:ext cx="3048000" cy="3429000"/>
          </a:xfrm>
          <a:prstGeom prst="rect">
            <a:avLst/>
          </a:prstGeom>
        </p:spPr>
      </p:pic>
      <p:pic>
        <p:nvPicPr>
          <p:cNvPr id="24" name="Picture 23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53FC6B7B-9F70-5F00-3FCF-A0D5C8FE6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36" r="8998"/>
          <a:stretch/>
        </p:blipFill>
        <p:spPr>
          <a:xfrm>
            <a:off x="7309757" y="124775"/>
            <a:ext cx="3048000" cy="3428991"/>
          </a:xfrm>
          <a:prstGeom prst="rect">
            <a:avLst/>
          </a:prstGeom>
        </p:spPr>
      </p:pic>
      <p:pic>
        <p:nvPicPr>
          <p:cNvPr id="6" name="Content Placeholder 5" descr="A group of people sitting at a podium&#10;&#10;Description automatically generated">
            <a:extLst>
              <a:ext uri="{FF2B5EF4-FFF2-40B4-BE49-F238E27FC236}">
                <a16:creationId xmlns:a16="http://schemas.microsoft.com/office/drawing/2014/main" id="{F630A58F-CB62-907A-EC7F-1511D3B443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57"/>
          <a:stretch/>
        </p:blipFill>
        <p:spPr>
          <a:xfrm>
            <a:off x="5288972" y="3820655"/>
            <a:ext cx="4680857" cy="263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8946"/>
    </mc:Choice>
    <mc:Fallback xmlns="">
      <p:transition spd="slow" advClick="0" advTm="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2B6B85-F05B-9CAE-9CFC-4C1A1D273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" b="2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3D0B1-AF71-0B60-EC71-0B4C45E7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Youth/JCDA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03049-4E46-8062-97EC-975DA662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Category V  - 126+ Members </a:t>
            </a:r>
          </a:p>
          <a:p>
            <a:r>
              <a:rPr lang="en-US" sz="2000"/>
              <a:t>1st Place </a:t>
            </a:r>
          </a:p>
          <a:p>
            <a:r>
              <a:rPr lang="en-US" sz="2000"/>
              <a:t>Day 1 Bags</a:t>
            </a:r>
          </a:p>
        </p:txBody>
      </p:sp>
    </p:spTree>
    <p:extLst>
      <p:ext uri="{BB962C8B-B14F-4D97-AF65-F5344CB8AC3E}">
        <p14:creationId xmlns:p14="http://schemas.microsoft.com/office/powerpoint/2010/main" val="3816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963"/>
    </mc:Choice>
    <mc:Fallback xmlns="">
      <p:transition spd="slow" advClick="0" advTm="596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women holding flowers and smiling&#10;&#10;Description automatically generated">
            <a:extLst>
              <a:ext uri="{FF2B5EF4-FFF2-40B4-BE49-F238E27FC236}">
                <a16:creationId xmlns:a16="http://schemas.microsoft.com/office/drawing/2014/main" id="{9779712B-50F1-5A2F-23E7-2822F40CB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5" b="41133"/>
          <a:stretch/>
        </p:blipFill>
        <p:spPr>
          <a:xfrm flipH="1"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3D0B1-AF71-0B60-EC71-0B4C45E7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And Newsletter Contest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03049-4E46-8062-97EC-975DA662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Category V  - Division II </a:t>
            </a:r>
          </a:p>
          <a:p>
            <a:r>
              <a:rPr lang="en-US" sz="2000"/>
              <a:t>1st Place - </a:t>
            </a:r>
            <a:r>
              <a:rPr lang="en-US" sz="2000" i="1"/>
              <a:t>AGAIN</a:t>
            </a:r>
            <a:r>
              <a:rPr lang="en-US" sz="2000"/>
              <a:t> </a:t>
            </a:r>
          </a:p>
          <a:p>
            <a:r>
              <a:rPr lang="en-US" sz="2000"/>
              <a:t>Donna Oates, Editor </a:t>
            </a:r>
          </a:p>
        </p:txBody>
      </p:sp>
    </p:spTree>
    <p:extLst>
      <p:ext uri="{BB962C8B-B14F-4D97-AF65-F5344CB8AC3E}">
        <p14:creationId xmlns:p14="http://schemas.microsoft.com/office/powerpoint/2010/main" val="8025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167"/>
    </mc:Choice>
    <mc:Fallback xmlns="">
      <p:transition spd="slow" advClick="0" advTm="616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FFB62-5CE8-D44B-FC18-1EAF7B656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9570" y="530578"/>
            <a:ext cx="4771178" cy="11601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2024 	</a:t>
            </a:r>
          </a:p>
        </p:txBody>
      </p:sp>
      <p:sp>
        <p:nvSpPr>
          <p:cNvPr id="1033" name="Arc 1032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16D51C-C571-4B43-B6A1-5AD0F3EB7A46}"/>
              </a:ext>
            </a:extLst>
          </p:cNvPr>
          <p:cNvSpPr txBox="1"/>
          <p:nvPr/>
        </p:nvSpPr>
        <p:spPr>
          <a:xfrm>
            <a:off x="3868127" y="2243231"/>
            <a:ext cx="4303434" cy="1438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Congratulations to all who contributed – you are what makes this court so outstanding!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BBCF8-CE02-7991-E372-4165BEF82DAE}"/>
              </a:ext>
            </a:extLst>
          </p:cNvPr>
          <p:cNvSpPr>
            <a:spLocks/>
          </p:cNvSpPr>
          <p:nvPr/>
        </p:nvSpPr>
        <p:spPr>
          <a:xfrm>
            <a:off x="5173243" y="4532117"/>
            <a:ext cx="3489233" cy="120167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defTabSz="502920">
              <a:lnSpc>
                <a:spcPct val="90000"/>
              </a:lnSpc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02920">
              <a:lnSpc>
                <a:spcPct val="90000"/>
              </a:lnSpc>
              <a:spcAft>
                <a:spcPts val="600"/>
              </a:spcAft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Special thanks to Barbara Vogt for pulling all the reports together to make this recognition a reality. </a:t>
            </a:r>
          </a:p>
          <a:p>
            <a:pPr defTabSz="502920">
              <a:lnSpc>
                <a:spcPct val="90000"/>
              </a:lnSpc>
              <a:spcAft>
                <a:spcPts val="600"/>
              </a:spcAft>
            </a:pPr>
            <a:endParaRPr lang="en-US" sz="13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02920">
              <a:lnSpc>
                <a:spcPct val="90000"/>
              </a:lnSpc>
              <a:spcAft>
                <a:spcPts val="600"/>
              </a:spcAft>
            </a:pPr>
            <a:r>
              <a:rPr lang="en-US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AND……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3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7C90D2-2422-4F4F-9D93-EB8FC44C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58640"/>
            <a:ext cx="2673477" cy="267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wo women standing together smiling&#10;&#10;Description automatically generated">
            <a:extLst>
              <a:ext uri="{FF2B5EF4-FFF2-40B4-BE49-F238E27FC236}">
                <a16:creationId xmlns:a16="http://schemas.microsoft.com/office/drawing/2014/main" id="{63CFBF8B-D611-B7F9-55AC-65DB22BF4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146" y="1072954"/>
            <a:ext cx="2496987" cy="33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4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58FB4AA-7058-4218-AE65-3ACD24A41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FFB62-5CE8-D44B-FC18-1EAF7B656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753626"/>
            <a:ext cx="5334930" cy="3004145"/>
          </a:xfrm>
        </p:spPr>
        <p:txBody>
          <a:bodyPr>
            <a:normAutofit/>
          </a:bodyPr>
          <a:lstStyle/>
          <a:p>
            <a:r>
              <a:rPr lang="en-US" dirty="0"/>
              <a:t>2024 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BBCF8-CE02-7991-E372-4165BEF82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5" y="3849845"/>
            <a:ext cx="5334931" cy="21892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outstanding leadership of </a:t>
            </a:r>
          </a:p>
          <a:p>
            <a:r>
              <a:rPr lang="en-US" dirty="0"/>
              <a:t>Dorothy Meuth, </a:t>
            </a:r>
          </a:p>
          <a:p>
            <a:r>
              <a:rPr lang="en-US" dirty="0"/>
              <a:t>Our loved Past Regent</a:t>
            </a:r>
          </a:p>
          <a:p>
            <a:r>
              <a:rPr lang="en-US" dirty="0"/>
              <a:t>And support of her husband Tommy </a:t>
            </a:r>
          </a:p>
          <a:p>
            <a:r>
              <a:rPr lang="en-US" dirty="0"/>
              <a:t>Thank you both! 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F35BC0E3-6FE4-4491-BA19-C0126066A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9082" y="939707"/>
            <a:ext cx="603494" cy="603494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DB11BD18-218F-49C7-BE16-82AEA08B2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145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7C90D2-2422-4F4F-9D93-EB8FC44C0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r="2" b="4807"/>
          <a:stretch/>
        </p:blipFill>
        <p:spPr bwMode="auto">
          <a:xfrm>
            <a:off x="9547017" y="4405333"/>
            <a:ext cx="2644983" cy="2452667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20BFD3AC-9E88-34E9-C688-07090F930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03" r="19697"/>
          <a:stretch/>
        </p:blipFill>
        <p:spPr>
          <a:xfrm>
            <a:off x="8730829" y="146464"/>
            <a:ext cx="3240592" cy="324059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5" name="Picture 4" descr="A person standing in front of a microphone&#10;&#10;Description automatically generated">
            <a:extLst>
              <a:ext uri="{FF2B5EF4-FFF2-40B4-BE49-F238E27FC236}">
                <a16:creationId xmlns:a16="http://schemas.microsoft.com/office/drawing/2014/main" id="{5EF929D3-0729-7C55-813B-BB499E102B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095" r="-5" b="-5"/>
          <a:stretch/>
        </p:blipFill>
        <p:spPr>
          <a:xfrm>
            <a:off x="524598" y="336426"/>
            <a:ext cx="2701332" cy="2553877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A054EDF5-7644-4A95-AB88-057FAB414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598158" y="2804429"/>
            <a:ext cx="0" cy="1597708"/>
          </a:xfrm>
          <a:prstGeom prst="line">
            <a:avLst/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EA996627-3E00-4A50-8640-F4F7D38C5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85468" y="3311355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A619555D-3337-4F1A-9AFF-1DA3B921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067622" y="5349205"/>
            <a:ext cx="1835725" cy="1850365"/>
          </a:xfrm>
          <a:custGeom>
            <a:avLst/>
            <a:gdLst>
              <a:gd name="connsiteX0" fmla="*/ 1801138 w 1835725"/>
              <a:gd name="connsiteY0" fmla="*/ 1622662 h 1850365"/>
              <a:gd name="connsiteX1" fmla="*/ 1835717 w 1835725"/>
              <a:gd name="connsiteY1" fmla="*/ 1680254 h 1850365"/>
              <a:gd name="connsiteX2" fmla="*/ 1815722 w 1835725"/>
              <a:gd name="connsiteY2" fmla="*/ 1850365 h 1850365"/>
              <a:gd name="connsiteX3" fmla="*/ 1693039 w 1835725"/>
              <a:gd name="connsiteY3" fmla="*/ 1808259 h 1850365"/>
              <a:gd name="connsiteX4" fmla="*/ 1708939 w 1835725"/>
              <a:gd name="connsiteY4" fmla="*/ 1673301 h 1850365"/>
              <a:gd name="connsiteX5" fmla="*/ 1778129 w 1835725"/>
              <a:gd name="connsiteY5" fmla="*/ 1615979 h 1850365"/>
              <a:gd name="connsiteX6" fmla="*/ 1801138 w 1835725"/>
              <a:gd name="connsiteY6" fmla="*/ 1622662 h 1850365"/>
              <a:gd name="connsiteX7" fmla="*/ 1585229 w 1835725"/>
              <a:gd name="connsiteY7" fmla="*/ 764759 h 1850365"/>
              <a:gd name="connsiteX8" fmla="*/ 1623024 w 1835725"/>
              <a:gd name="connsiteY8" fmla="*/ 792810 h 1850365"/>
              <a:gd name="connsiteX9" fmla="*/ 1777614 w 1835725"/>
              <a:gd name="connsiteY9" fmla="*/ 1157141 h 1850365"/>
              <a:gd name="connsiteX10" fmla="*/ 1733799 w 1835725"/>
              <a:gd name="connsiteY10" fmla="*/ 1235532 h 1850365"/>
              <a:gd name="connsiteX11" fmla="*/ 1716464 w 1835725"/>
              <a:gd name="connsiteY11" fmla="*/ 1237722 h 1850365"/>
              <a:gd name="connsiteX12" fmla="*/ 1716464 w 1835725"/>
              <a:gd name="connsiteY12" fmla="*/ 1237913 h 1850365"/>
              <a:gd name="connsiteX13" fmla="*/ 1655409 w 1835725"/>
              <a:gd name="connsiteY13" fmla="*/ 1191717 h 1850365"/>
              <a:gd name="connsiteX14" fmla="*/ 1513200 w 1835725"/>
              <a:gd name="connsiteY14" fmla="*/ 856627 h 1850365"/>
              <a:gd name="connsiteX15" fmla="*/ 1538499 w 1835725"/>
              <a:gd name="connsiteY15" fmla="*/ 770415 h 1850365"/>
              <a:gd name="connsiteX16" fmla="*/ 1585229 w 1835725"/>
              <a:gd name="connsiteY16" fmla="*/ 764759 h 1850365"/>
              <a:gd name="connsiteX17" fmla="*/ 477919 w 1835725"/>
              <a:gd name="connsiteY17" fmla="*/ 21437 h 1850365"/>
              <a:gd name="connsiteX18" fmla="*/ 509236 w 1835725"/>
              <a:gd name="connsiteY18" fmla="*/ 84182 h 1850365"/>
              <a:gd name="connsiteX19" fmla="*/ 445829 w 1835725"/>
              <a:gd name="connsiteY19" fmla="*/ 139871 h 1850365"/>
              <a:gd name="connsiteX20" fmla="*/ 437447 w 1835725"/>
              <a:gd name="connsiteY20" fmla="*/ 139395 h 1850365"/>
              <a:gd name="connsiteX21" fmla="*/ 73211 w 1835725"/>
              <a:gd name="connsiteY21" fmla="*/ 137204 h 1850365"/>
              <a:gd name="connsiteX22" fmla="*/ 749 w 1835725"/>
              <a:gd name="connsiteY22" fmla="*/ 84082 h 1850365"/>
              <a:gd name="connsiteX23" fmla="*/ 53871 w 1835725"/>
              <a:gd name="connsiteY23" fmla="*/ 11621 h 1850365"/>
              <a:gd name="connsiteX24" fmla="*/ 58352 w 1835725"/>
              <a:gd name="connsiteY24" fmla="*/ 11093 h 1850365"/>
              <a:gd name="connsiteX25" fmla="*/ 454020 w 1835725"/>
              <a:gd name="connsiteY25" fmla="*/ 13474 h 1850365"/>
              <a:gd name="connsiteX26" fmla="*/ 477919 w 1835725"/>
              <a:gd name="connsiteY26" fmla="*/ 21437 h 1850365"/>
              <a:gd name="connsiteX27" fmla="*/ 957797 w 1835725"/>
              <a:gd name="connsiteY27" fmla="*/ 167970 h 1850365"/>
              <a:gd name="connsiteX28" fmla="*/ 1286982 w 1835725"/>
              <a:gd name="connsiteY28" fmla="*/ 387616 h 1850365"/>
              <a:gd name="connsiteX29" fmla="*/ 1293725 w 1835725"/>
              <a:gd name="connsiteY29" fmla="*/ 477075 h 1850365"/>
              <a:gd name="connsiteX30" fmla="*/ 1245453 w 1835725"/>
              <a:gd name="connsiteY30" fmla="*/ 499154 h 1850365"/>
              <a:gd name="connsiteX31" fmla="*/ 1245167 w 1835725"/>
              <a:gd name="connsiteY31" fmla="*/ 499154 h 1850365"/>
              <a:gd name="connsiteX32" fmla="*/ 1203638 w 1835725"/>
              <a:gd name="connsiteY32" fmla="*/ 484104 h 1850365"/>
              <a:gd name="connsiteX33" fmla="*/ 900647 w 1835725"/>
              <a:gd name="connsiteY33" fmla="*/ 281508 h 1850365"/>
              <a:gd name="connsiteX34" fmla="*/ 872454 w 1835725"/>
              <a:gd name="connsiteY34" fmla="*/ 196164 h 1850365"/>
              <a:gd name="connsiteX35" fmla="*/ 957797 w 1835725"/>
              <a:gd name="connsiteY35" fmla="*/ 167970 h 185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35725" h="1850365">
                <a:moveTo>
                  <a:pt x="1801138" y="1622662"/>
                </a:moveTo>
                <a:cubicBezTo>
                  <a:pt x="1822106" y="1633400"/>
                  <a:pt x="1836117" y="1655372"/>
                  <a:pt x="1835717" y="1680254"/>
                </a:cubicBezTo>
                <a:lnTo>
                  <a:pt x="1815722" y="1850365"/>
                </a:lnTo>
                <a:lnTo>
                  <a:pt x="1693039" y="1808259"/>
                </a:lnTo>
                <a:lnTo>
                  <a:pt x="1708939" y="1673301"/>
                </a:ln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CF5E7AE0-415D-4236-B5E6-F2FC68DB9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1302" y="6106160"/>
            <a:ext cx="1804272" cy="74688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8" name="Content Placeholder 7" descr="A person in a purple shirt holding food in a container&#10;&#10;Description automatically generated">
            <a:extLst>
              <a:ext uri="{FF2B5EF4-FFF2-40B4-BE49-F238E27FC236}">
                <a16:creationId xmlns:a16="http://schemas.microsoft.com/office/drawing/2014/main" id="{B63CD13A-6B17-CC27-9FCD-E4AF4D269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372" y="2804429"/>
            <a:ext cx="3270224" cy="24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3D0B1-AF71-0B60-EC71-0B4C45E7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03049-4E46-8062-97EC-975DA662A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Category V  - 126+ Members 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Place </a:t>
            </a:r>
          </a:p>
          <a:p>
            <a:r>
              <a:rPr lang="en-US" dirty="0"/>
              <a:t>Newsletter – Donna Oates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A16FD-10A6-0B2E-4D24-0B7FE5B1C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515" y="681037"/>
            <a:ext cx="3717532" cy="468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662"/>
    </mc:Choice>
    <mc:Fallback xmlns="">
      <p:transition spd="slow" advClick="0" advTm="566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around a table with plates of food&#10;&#10;Description automatically generated">
            <a:extLst>
              <a:ext uri="{FF2B5EF4-FFF2-40B4-BE49-F238E27FC236}">
                <a16:creationId xmlns:a16="http://schemas.microsoft.com/office/drawing/2014/main" id="{D476CB62-EA16-64F1-9CC6-4BBAC005B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65066">
            <a:off x="6503253" y="3077437"/>
            <a:ext cx="2324570" cy="3099426"/>
          </a:xfrm>
          <a:prstGeom prst="rect">
            <a:avLst/>
          </a:prstGeom>
        </p:spPr>
      </p:pic>
      <p:pic>
        <p:nvPicPr>
          <p:cNvPr id="7" name="Picture 6" descr="Two women sitting at a table with a table of clay pots&#10;&#10;Description automatically generated">
            <a:extLst>
              <a:ext uri="{FF2B5EF4-FFF2-40B4-BE49-F238E27FC236}">
                <a16:creationId xmlns:a16="http://schemas.microsoft.com/office/drawing/2014/main" id="{70F5D48C-4566-B0DA-03F0-3A67334A4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5534">
            <a:off x="6582957" y="400459"/>
            <a:ext cx="3620529" cy="2715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43D0B1-AF71-0B60-EC71-0B4C45E7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03049-4E46-8062-97EC-975DA662A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Category V  - 126+ Members 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Place </a:t>
            </a:r>
          </a:p>
          <a:p>
            <a:r>
              <a:rPr lang="en-US" dirty="0"/>
              <a:t>Family Advent Project – Michelle Lee </a:t>
            </a:r>
          </a:p>
          <a:p>
            <a:endParaRPr lang="en-US" dirty="0"/>
          </a:p>
        </p:txBody>
      </p:sp>
      <p:pic>
        <p:nvPicPr>
          <p:cNvPr id="5" name="Picture 4" descr="A table with a sign and a wooden angel&#10;&#10;Description automatically generated with medium confidence">
            <a:extLst>
              <a:ext uri="{FF2B5EF4-FFF2-40B4-BE49-F238E27FC236}">
                <a16:creationId xmlns:a16="http://schemas.microsoft.com/office/drawing/2014/main" id="{19552E05-D43A-C4CD-085E-F6EF71B78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8018">
            <a:off x="9186976" y="3231770"/>
            <a:ext cx="2422745" cy="3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266"/>
    </mc:Choice>
    <mc:Fallback xmlns="">
      <p:transition spd="slow" advClick="0" advTm="626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EDDB28-5025-9666-3165-7DA4BC862F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4105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43D0B1-AF71-0B60-EC71-0B4C45E7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960705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03049-4E46-8062-97EC-975DA662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714" y="4946971"/>
            <a:ext cx="4914900" cy="161384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Category V  - 126+ Members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1st Place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ALL OF YOU – the leadership positions you serve within our parish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5016"/>
    </mc:Choice>
    <mc:Fallback xmlns="">
      <p:transition spd="slow" advClick="0" advTm="1501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229D-0339-8558-DFAA-59762F14B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Leadership – it’s saying yes</a:t>
            </a:r>
          </a:p>
        </p:txBody>
      </p:sp>
      <p:pic>
        <p:nvPicPr>
          <p:cNvPr id="15" name="Picture 14" descr="A person standing in a room&#10;&#10;Description automatically generated">
            <a:extLst>
              <a:ext uri="{FF2B5EF4-FFF2-40B4-BE49-F238E27FC236}">
                <a16:creationId xmlns:a16="http://schemas.microsoft.com/office/drawing/2014/main" id="{4DE6795B-EF03-0C4D-AFF3-6762DAC68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43" r="3" b="4735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1" name="Picture 10" descr="Two women wearing bunny ears&#10;&#10;Description automatically generated">
            <a:extLst>
              <a:ext uri="{FF2B5EF4-FFF2-40B4-BE49-F238E27FC236}">
                <a16:creationId xmlns:a16="http://schemas.microsoft.com/office/drawing/2014/main" id="{477B9A1A-E590-AC80-34A4-39BCD45794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8716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7" name="Picture 6" descr="Two women sitting at a table&#10;&#10;Description automatically generated">
            <a:extLst>
              <a:ext uri="{FF2B5EF4-FFF2-40B4-BE49-F238E27FC236}">
                <a16:creationId xmlns:a16="http://schemas.microsoft.com/office/drawing/2014/main" id="{9C042280-5311-FA5C-01D2-1A59D38F7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226" b="25071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9" name="Picture 8" descr="Two women wearing purple shirts&#10;&#10;Description automatically generated">
            <a:extLst>
              <a:ext uri="{FF2B5EF4-FFF2-40B4-BE49-F238E27FC236}">
                <a16:creationId xmlns:a16="http://schemas.microsoft.com/office/drawing/2014/main" id="{B60D02F1-FA2A-46D9-77BD-6D084E8126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90" r="-2" b="51308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845DE17-B098-0B74-6EE8-0C9B26F0E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1891" b="4448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3" name="Picture 12" descr="Two women standing together smiling&#10;&#10;Description automatically generated">
            <a:extLst>
              <a:ext uri="{FF2B5EF4-FFF2-40B4-BE49-F238E27FC236}">
                <a16:creationId xmlns:a16="http://schemas.microsoft.com/office/drawing/2014/main" id="{32595081-85E0-0CB0-63D1-2FAEEA14B4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29" r="1" b="28229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7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797"/>
    </mc:Choice>
    <mc:Fallback xmlns="">
      <p:transition spd="slow" advClick="0" advTm="679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standing in front of a large painting&#10;&#10;Description automatically generated">
            <a:extLst>
              <a:ext uri="{FF2B5EF4-FFF2-40B4-BE49-F238E27FC236}">
                <a16:creationId xmlns:a16="http://schemas.microsoft.com/office/drawing/2014/main" id="{8F67F4C2-389C-9CFA-FB0C-055663C81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59" r="3" b="9317"/>
          <a:stretch/>
        </p:blipFill>
        <p:spPr>
          <a:xfrm>
            <a:off x="-3" y="2257425"/>
            <a:ext cx="4196274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11" name="Picture 10" descr="A group of women standing in front of a table with snowflakes&#10;&#10;Description automatically generated">
            <a:extLst>
              <a:ext uri="{FF2B5EF4-FFF2-40B4-BE49-F238E27FC236}">
                <a16:creationId xmlns:a16="http://schemas.microsoft.com/office/drawing/2014/main" id="{1B3C144E-0273-A9AF-AF2A-CB9CFB3C9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96" r="11233" b="4"/>
          <a:stretch/>
        </p:blipFill>
        <p:spPr>
          <a:xfrm>
            <a:off x="5314848" y="464683"/>
            <a:ext cx="3241499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9E216-2D23-BCE4-B75C-E6A931D7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392" y="5435686"/>
            <a:ext cx="6864412" cy="11312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And serving side by side </a:t>
            </a:r>
          </a:p>
        </p:txBody>
      </p:sp>
      <p:pic>
        <p:nvPicPr>
          <p:cNvPr id="7" name="Picture 6" descr="A group of people standing in front of a table with food&#10;&#10;Description automatically generated">
            <a:extLst>
              <a:ext uri="{FF2B5EF4-FFF2-40B4-BE49-F238E27FC236}">
                <a16:creationId xmlns:a16="http://schemas.microsoft.com/office/drawing/2014/main" id="{4D7DC781-724A-0930-8C46-CBF085731C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" r="-2" b="33824"/>
          <a:stretch/>
        </p:blipFill>
        <p:spPr>
          <a:xfrm>
            <a:off x="480177" y="3"/>
            <a:ext cx="4980517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BF747E-B0FA-5BB4-6432-B3BF4A5D8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33" r="1" b="12659"/>
          <a:stretch/>
        </p:blipFill>
        <p:spPr>
          <a:xfrm>
            <a:off x="8556350" y="10"/>
            <a:ext cx="3635653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6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7486"/>
    </mc:Choice>
    <mc:Fallback xmlns="">
      <p:transition spd="slow" advClick="0" advTm="748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oldier in military uniform with his hands in his face&#10;&#10;Description automatically generated">
            <a:extLst>
              <a:ext uri="{FF2B5EF4-FFF2-40B4-BE49-F238E27FC236}">
                <a16:creationId xmlns:a16="http://schemas.microsoft.com/office/drawing/2014/main" id="{057B71F7-C2A8-B2F6-F57C-081F80EB4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4" r="145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3D0B1-AF71-0B60-EC71-0B4C45E7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Legislation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03049-4E46-8062-97EC-975DA662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Category V  - 126+ Members </a:t>
            </a:r>
          </a:p>
          <a:p>
            <a:r>
              <a:rPr lang="en-US" sz="2000"/>
              <a:t>1st Place </a:t>
            </a:r>
          </a:p>
          <a:p>
            <a:r>
              <a:rPr lang="en-US" sz="2000"/>
              <a:t>Vet Program – Barbara Walz</a:t>
            </a:r>
          </a:p>
          <a:p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73292-212B-D3D1-F159-25CAC61B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87" y="3768404"/>
            <a:ext cx="2124288" cy="27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0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441"/>
    </mc:Choice>
    <mc:Fallback xmlns="">
      <p:transition spd="slow" advClick="0" advTm="944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3D0B1-AF71-0B60-EC71-0B4C45E7E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4200"/>
              <a:t>Spiritual Enhancement 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03049-4E46-8062-97EC-975DA662A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631782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Category V  - 126+ Members </a:t>
            </a:r>
          </a:p>
          <a:p>
            <a:r>
              <a:rPr lang="en-US" sz="2200" dirty="0"/>
              <a:t>1st Place </a:t>
            </a:r>
          </a:p>
          <a:p>
            <a:r>
              <a:rPr lang="en-US" sz="2200" dirty="0"/>
              <a:t>The Shroud – Judy Gleason</a:t>
            </a:r>
          </a:p>
          <a:p>
            <a:endParaRPr lang="en-US" sz="2200" dirty="0"/>
          </a:p>
        </p:txBody>
      </p:sp>
      <p:pic>
        <p:nvPicPr>
          <p:cNvPr id="9" name="Picture 8" descr="A screen with text on it&#10;&#10;Description automatically generated">
            <a:extLst>
              <a:ext uri="{FF2B5EF4-FFF2-40B4-BE49-F238E27FC236}">
                <a16:creationId xmlns:a16="http://schemas.microsoft.com/office/drawing/2014/main" id="{100F2C43-94FE-C4FF-9DC2-799FDB782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926"/>
    </mc:Choice>
    <mc:Fallback xmlns="">
      <p:transition spd="slow" advClick="0" advTm="692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air of scissors on a stand&#10;&#10;Description automatically generated">
            <a:extLst>
              <a:ext uri="{FF2B5EF4-FFF2-40B4-BE49-F238E27FC236}">
                <a16:creationId xmlns:a16="http://schemas.microsoft.com/office/drawing/2014/main" id="{728CE5F7-42A3-085E-0651-906F795A7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" r="12494" b="-3"/>
          <a:stretch/>
        </p:blipFill>
        <p:spPr>
          <a:xfrm>
            <a:off x="20" y="-1"/>
            <a:ext cx="3936404" cy="630936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framed picture on a stand&#10;&#10;Description automatically generated">
            <a:extLst>
              <a:ext uri="{FF2B5EF4-FFF2-40B4-BE49-F238E27FC236}">
                <a16:creationId xmlns:a16="http://schemas.microsoft.com/office/drawing/2014/main" id="{7B69E8AC-C437-4314-4E9D-7F0DC00E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8" r="15470" b="-1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4" name="Picture 3" descr="A woven object on a table&#10;&#10;Description automatically generated">
            <a:extLst>
              <a:ext uri="{FF2B5EF4-FFF2-40B4-BE49-F238E27FC236}">
                <a16:creationId xmlns:a16="http://schemas.microsoft.com/office/drawing/2014/main" id="{A7EC72CF-A293-32C1-DD7C-E1A10C7479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54" r="3" b="6367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2001A-BDD0-D4E4-2317-B09D9A1E9185}"/>
              </a:ext>
            </a:extLst>
          </p:cNvPr>
          <p:cNvSpPr txBox="1"/>
          <p:nvPr/>
        </p:nvSpPr>
        <p:spPr>
          <a:xfrm>
            <a:off x="5661761" y="1063674"/>
            <a:ext cx="469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Were you there when they crucified our Lord? </a:t>
            </a:r>
          </a:p>
        </p:txBody>
      </p:sp>
    </p:spTree>
    <p:extLst>
      <p:ext uri="{BB962C8B-B14F-4D97-AF65-F5344CB8AC3E}">
        <p14:creationId xmlns:p14="http://schemas.microsoft.com/office/powerpoint/2010/main" val="28518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8114"/>
    </mc:Choice>
    <mc:Fallback xmlns="">
      <p:transition spd="slow" advClick="0" advTm="811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231</Words>
  <Application>Microsoft Macintosh PowerPoint</Application>
  <PresentationFormat>Widescreen</PresentationFormat>
  <Paragraphs>56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Meiryo</vt:lpstr>
      <vt:lpstr>Aptos</vt:lpstr>
      <vt:lpstr>Aptos Display</vt:lpstr>
      <vt:lpstr>Arial</vt:lpstr>
      <vt:lpstr>Calibri</vt:lpstr>
      <vt:lpstr>Office Theme</vt:lpstr>
      <vt:lpstr>2024  </vt:lpstr>
      <vt:lpstr>Education  </vt:lpstr>
      <vt:lpstr>Family </vt:lpstr>
      <vt:lpstr>Leadership</vt:lpstr>
      <vt:lpstr>Leadership – it’s saying yes</vt:lpstr>
      <vt:lpstr>And serving side by side </vt:lpstr>
      <vt:lpstr>Legislation </vt:lpstr>
      <vt:lpstr>Spiritual Enhancement </vt:lpstr>
      <vt:lpstr>PowerPoint Presentation</vt:lpstr>
      <vt:lpstr>PowerPoint Presentation</vt:lpstr>
      <vt:lpstr>PowerPoint Presentation</vt:lpstr>
      <vt:lpstr>PowerPoint Presentation</vt:lpstr>
      <vt:lpstr>The Shroud </vt:lpstr>
      <vt:lpstr>Youth/JCDA</vt:lpstr>
      <vt:lpstr>And Newsletter Contest</vt:lpstr>
      <vt:lpstr>2024  </vt:lpstr>
      <vt:lpstr>2024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Janice Almeida</dc:creator>
  <cp:lastModifiedBy>Janice Almeida</cp:lastModifiedBy>
  <cp:revision>7</cp:revision>
  <dcterms:created xsi:type="dcterms:W3CDTF">2024-06-28T22:08:56Z</dcterms:created>
  <dcterms:modified xsi:type="dcterms:W3CDTF">2024-07-14T20:20:37Z</dcterms:modified>
</cp:coreProperties>
</file>